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3"/>
  </p:notesMasterIdLst>
  <p:handoutMasterIdLst>
    <p:handoutMasterId r:id="rId24"/>
  </p:handoutMasterIdLst>
  <p:sldIdLst>
    <p:sldId id="256" r:id="rId3"/>
    <p:sldId id="352" r:id="rId4"/>
    <p:sldId id="345" r:id="rId5"/>
    <p:sldId id="284" r:id="rId6"/>
    <p:sldId id="296" r:id="rId7"/>
    <p:sldId id="346" r:id="rId8"/>
    <p:sldId id="349" r:id="rId9"/>
    <p:sldId id="351" r:id="rId10"/>
    <p:sldId id="354" r:id="rId11"/>
    <p:sldId id="347" r:id="rId12"/>
    <p:sldId id="355" r:id="rId13"/>
    <p:sldId id="348" r:id="rId14"/>
    <p:sldId id="356" r:id="rId15"/>
    <p:sldId id="350" r:id="rId16"/>
    <p:sldId id="357" r:id="rId17"/>
    <p:sldId id="353" r:id="rId18"/>
    <p:sldId id="358" r:id="rId19"/>
    <p:sldId id="335" r:id="rId20"/>
    <p:sldId id="359" r:id="rId21"/>
    <p:sldId id="32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Fischer" initials="MF" lastIdx="1" clrIdx="0">
    <p:extLst>
      <p:ext uri="{19B8F6BF-5375-455C-9EA6-DF929625EA0E}">
        <p15:presenceInfo xmlns:p15="http://schemas.microsoft.com/office/powerpoint/2012/main" userId="S-1-5-21-775806900-1528111708-1342866258-191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0F"/>
    <a:srgbClr val="E5EB6B"/>
    <a:srgbClr val="1D3F4B"/>
    <a:srgbClr val="A46674"/>
    <a:srgbClr val="FF9900"/>
    <a:srgbClr val="0087B2"/>
    <a:srgbClr val="3B0041"/>
    <a:srgbClr val="564E6F"/>
    <a:srgbClr val="AEA700"/>
    <a:srgbClr val="EC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883" autoAdjust="0"/>
  </p:normalViewPr>
  <p:slideViewPr>
    <p:cSldViewPr>
      <p:cViewPr varScale="1">
        <p:scale>
          <a:sx n="86" d="100"/>
          <a:sy n="86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Ziel: Gemeinsames Verständnis von Zielen, Einverständnis zu Vorgehensweise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88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75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8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49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92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71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9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86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57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5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51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70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0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22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82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66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12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45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80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07.07.2022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1D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latin typeface="Frutiger Next LT W1G" pitchFamily="34" charset="0"/>
              </a:rPr>
              <a:t>Abteilungsbotschafter:in</a:t>
            </a:r>
            <a:r>
              <a:rPr lang="de-DE" dirty="0">
                <a:latin typeface="Frutiger Next LT W1G" pitchFamily="34" charset="0"/>
              </a:rPr>
              <a:t> / Abteilungsleitung</a:t>
            </a:r>
            <a:br>
              <a:rPr lang="de-DE" dirty="0">
                <a:latin typeface="Frutiger Next LT W1G" pitchFamily="34" charset="0"/>
              </a:rPr>
            </a:br>
            <a:endParaRPr lang="de-DE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CE164-D7D7-45C8-87EF-3DA5AD6C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29539A-809B-4C6A-9525-80813AF1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5D736E-155D-4D8F-8A79-436615F4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CB5FB7-52BF-4BFB-9C12-589AC719D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04772F-3E2B-4C1A-9EDD-038EC589B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0E8EA7-36CB-44DD-86CE-017680BA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FFB533B-2A89-46F2-8609-95FB3F5D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598D30-512F-47F4-8C9B-DB89EFC9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B489-293D-4B12-8717-A4F3C6B7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6E0C13-969C-41C3-B92D-4ED7AF82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494455-CF29-4241-AD24-9BDB1C0C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DFD73-0C40-476E-BF94-0CBDF557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3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48ED71-05A1-432E-9095-8DDB54EE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5304FE-790E-45B4-8EFE-4D1FD43C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744DD0-362F-4E59-88DE-D862DBD0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2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8D2B7-4D83-4C40-9488-87545D9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D945-5171-4F1E-95F2-571234DC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39555-6305-4499-BBEB-965D9149A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DAD17-3BCD-4C86-B035-DC02A247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B99839-1C2E-449F-9E18-82F6AA3F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E58164-6AB8-4A67-AE64-0456A43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50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23E53-3F02-4662-8CBF-9A22C62E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77D1FD-CD33-40BB-B709-78B2722EE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4CEBD1-C15C-405E-993E-FB27A0A0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5C54CC-2AF8-45C6-AEA5-5F090CA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77238E-4300-4F9A-B2F5-DD0B812D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E285AC-5070-4902-AF2D-FAD55A95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3E99F-F13E-4A2F-8131-7EE21FDE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EC4AEE-1452-4C47-900C-2B24B529F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4CE402-A638-455E-99E9-98081370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9F4DA-8965-4E43-A08B-5C49B89B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A7E685-F46B-453D-8985-C8F937B7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0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C06142-CA98-4E39-BCE5-5E355B655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7A6F3F-01B2-4003-834F-4F2090763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47BB98-F072-4160-A426-E286C10C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BE27E-84CA-4714-A27D-5EA20D6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B37A3C-6516-4256-BCE3-FF517F07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7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Textmasterformate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A8B1694-1A2C-4F3B-8BF3-DF4AF6850F4E}"/>
              </a:ext>
            </a:extLst>
          </p:cNvPr>
          <p:cNvSpPr/>
          <p:nvPr userDrawn="1"/>
        </p:nvSpPr>
        <p:spPr>
          <a:xfrm>
            <a:off x="1187624" y="6309479"/>
            <a:ext cx="1464798" cy="548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Frutiger Next LT W1G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Frutiger Next LT W1G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3F259-A9CD-42E1-9C63-41C2CAF4C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234746-21E4-4AD4-98D3-4738C78D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E9A86-5621-4F9C-88BF-1303F6B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11EB57-0907-4BD9-B3C0-0D4EDFD5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E7D1D-202F-4334-9156-FF89C085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06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4EB6B-33AF-4083-ACD5-42808845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5F4742-8A9C-42DC-94CB-AA0F3267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68E6B-09AD-4718-90F3-B29DF132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36A0A-FE15-4E5B-8823-6188D65C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3EFD36-5724-4B6D-9E77-A19AAF47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2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9CE55-4E41-4C3A-ADF5-348D0337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089055-CDDE-47E2-A761-D6122038A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DB1A65-97BC-4093-8B92-601C9A77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1D32B5-1C0C-4E25-B32F-8504544A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4A063-32B4-4CFF-BAD1-9215B5A8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71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02691-4B2E-4F7F-BD6E-4E37F203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E3FA4-FBB2-446C-8C35-95EC6AD3D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8341E5-5C5E-4644-B42C-B6F8EC9A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CC4750-BB6D-4CD3-B19B-6D3C99ED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808234-2F7B-4272-B805-7B73F68C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5BD410-5533-4F0C-AB9A-4A4B69CC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1D3F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1259632" y="6453336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Frutiger Next LT W1G" pitchFamily="34" charset="0"/>
              </a:rPr>
              <a:t>Fußzeile bei Bedarf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0D2582-6054-42A2-8048-134FA25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674367-57DC-4E1B-84BD-E1193925A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CB82-8EE1-41F8-8440-76F5F2E545B3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DABF1-8890-477F-ACC9-1EF10C7D9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65FA7-0BF4-4111-B1F6-528298AA3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4C58-C619-423D-B21C-565541968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3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1D3F4B"/>
                </a:solidFill>
              </a:rPr>
              <a:t>Vorstellung Vision / Mission / Werte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Abteilungsfeedback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2CF8D4-6F6F-4DAE-961C-2BF2D95C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9"/>
          <a:stretch/>
        </p:blipFill>
        <p:spPr>
          <a:xfrm>
            <a:off x="267" y="0"/>
            <a:ext cx="9144000" cy="2180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B05D42-D948-40F8-8042-C16042A4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" y="3794"/>
            <a:ext cx="9129539" cy="68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48FEB0-4217-4941-A104-AE083EBE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3201" r="25588" b="34600"/>
          <a:stretch/>
        </p:blipFill>
        <p:spPr>
          <a:xfrm>
            <a:off x="1151620" y="1340768"/>
            <a:ext cx="6840760" cy="507540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74758E0-3980-4288-B564-56763F7A7713}"/>
              </a:ext>
            </a:extLst>
          </p:cNvPr>
          <p:cNvSpPr/>
          <p:nvPr/>
        </p:nvSpPr>
        <p:spPr>
          <a:xfrm>
            <a:off x="5711899" y="476672"/>
            <a:ext cx="341987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Feedback in </a:t>
            </a:r>
            <a:r>
              <a:rPr lang="de-DE" sz="2800" b="1" dirty="0" err="1"/>
              <a:t>Slido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53533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D4FC8F7-F89A-48F2-A8CE-3F458C06B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6A5B19-55F2-4638-8703-EA6C82A0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600" r="24800" b="31800"/>
          <a:stretch/>
        </p:blipFill>
        <p:spPr>
          <a:xfrm>
            <a:off x="1187624" y="1340768"/>
            <a:ext cx="6912768" cy="51845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A123DB5-A278-4311-8462-210C98B80058}"/>
              </a:ext>
            </a:extLst>
          </p:cNvPr>
          <p:cNvSpPr/>
          <p:nvPr/>
        </p:nvSpPr>
        <p:spPr>
          <a:xfrm>
            <a:off x="5711899" y="476672"/>
            <a:ext cx="341987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Feedback in </a:t>
            </a:r>
            <a:r>
              <a:rPr lang="de-DE" sz="2800" b="1" dirty="0" err="1"/>
              <a:t>Slido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65095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7462AA-43C6-41B7-9133-FC654E8C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9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0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62E7B6-3152-485A-BB52-51DBEDB28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3201" r="24800" b="34600"/>
          <a:stretch/>
        </p:blipFill>
        <p:spPr>
          <a:xfrm>
            <a:off x="1007604" y="1340768"/>
            <a:ext cx="7128792" cy="512381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7563D80-2680-421E-9339-E94DAD5CA20E}"/>
              </a:ext>
            </a:extLst>
          </p:cNvPr>
          <p:cNvSpPr/>
          <p:nvPr/>
        </p:nvSpPr>
        <p:spPr>
          <a:xfrm>
            <a:off x="5711899" y="476672"/>
            <a:ext cx="341987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Feedback in </a:t>
            </a:r>
            <a:r>
              <a:rPr lang="de-DE" sz="2800" b="1" dirty="0" err="1"/>
              <a:t>Slido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7056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1CB9D4-D362-47AF-90FF-75C93890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" y="-1"/>
            <a:ext cx="91295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79FA99-60B7-4C70-8B5A-CB36AE692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600" r="25588" b="33200"/>
          <a:stretch/>
        </p:blipFill>
        <p:spPr>
          <a:xfrm>
            <a:off x="683568" y="1268760"/>
            <a:ext cx="7272808" cy="53959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3D77A1-A33F-46A4-BBC9-F3D178B9F2D3}"/>
              </a:ext>
            </a:extLst>
          </p:cNvPr>
          <p:cNvSpPr/>
          <p:nvPr/>
        </p:nvSpPr>
        <p:spPr>
          <a:xfrm>
            <a:off x="5711899" y="476672"/>
            <a:ext cx="341987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Feedback in </a:t>
            </a:r>
            <a:r>
              <a:rPr lang="de-DE" sz="2800" b="1" dirty="0" err="1"/>
              <a:t>Slido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04194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287736" y="1556792"/>
            <a:ext cx="8161542" cy="2472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372B15-F618-427C-94C6-6BA80395A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2481"/>
            <a:ext cx="7628822" cy="53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287736" y="1556792"/>
            <a:ext cx="8161542" cy="2472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3EDCFC0-31CA-4A30-A01C-88887404E2F7}"/>
              </a:ext>
            </a:extLst>
          </p:cNvPr>
          <p:cNvSpPr txBox="1">
            <a:spLocks/>
          </p:cNvSpPr>
          <p:nvPr/>
        </p:nvSpPr>
        <p:spPr>
          <a:xfrm>
            <a:off x="294660" y="1431585"/>
            <a:ext cx="8381795" cy="54852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Es geht weiter…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A5147B-B4E0-4751-8142-DE209CCD857F}"/>
              </a:ext>
            </a:extLst>
          </p:cNvPr>
          <p:cNvSpPr/>
          <p:nvPr/>
        </p:nvSpPr>
        <p:spPr>
          <a:xfrm>
            <a:off x="294660" y="1431585"/>
            <a:ext cx="8521582" cy="5281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endParaRPr lang="de-DE" sz="3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Vision, Mission und Werte sind definiert.</a:t>
            </a:r>
          </a:p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Identifikation von Handlungsfeldern (Juni)</a:t>
            </a:r>
          </a:p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Information aller Verwaltungs-MA vor der Sommerpause (Präsenzveranstaltung) </a:t>
            </a:r>
          </a:p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Diverse Kommunikationsmassnahmen wie z.B. </a:t>
            </a:r>
            <a:r>
              <a:rPr lang="de-DE" sz="2800" dirty="0" err="1">
                <a:solidFill>
                  <a:schemeClr val="tx1"/>
                </a:solidFill>
              </a:rPr>
              <a:t>Give</a:t>
            </a:r>
            <a:r>
              <a:rPr lang="de-DE" sz="2800" dirty="0">
                <a:solidFill>
                  <a:schemeClr val="tx1"/>
                </a:solidFill>
              </a:rPr>
              <a:t> aways, Aktionen, Kommunikation in verschiedenen Formaten….</a:t>
            </a:r>
          </a:p>
          <a:p>
            <a:pPr marL="457200" indent="-457200">
              <a:buClr>
                <a:srgbClr val="1D3F4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mit dem Ziel ein gelebtes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Selbstverständnis zu etablieren. </a:t>
            </a:r>
          </a:p>
        </p:txBody>
      </p:sp>
      <p:pic>
        <p:nvPicPr>
          <p:cNvPr id="5" name="Grafik 4" descr="Architektur mit einfarbiger Füllung">
            <a:extLst>
              <a:ext uri="{FF2B5EF4-FFF2-40B4-BE49-F238E27FC236}">
                <a16:creationId xmlns:a16="http://schemas.microsoft.com/office/drawing/2014/main" id="{0EC1C046-3605-4C72-97B9-96C0A13A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5865" y="4597956"/>
            <a:ext cx="2304256" cy="2304256"/>
          </a:xfrm>
          <a:prstGeom prst="rect">
            <a:avLst/>
          </a:prstGeom>
        </p:spPr>
      </p:pic>
      <p:pic>
        <p:nvPicPr>
          <p:cNvPr id="12" name="Grafik 11" descr="Volltreffer Silhouette">
            <a:extLst>
              <a:ext uri="{FF2B5EF4-FFF2-40B4-BE49-F238E27FC236}">
                <a16:creationId xmlns:a16="http://schemas.microsoft.com/office/drawing/2014/main" id="{5646EE8A-6AC5-46E2-9FF5-5EC209955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512" y="2296968"/>
            <a:ext cx="589800" cy="589800"/>
          </a:xfrm>
          <a:prstGeom prst="rect">
            <a:avLst/>
          </a:prstGeom>
        </p:spPr>
      </p:pic>
      <p:pic>
        <p:nvPicPr>
          <p:cNvPr id="14" name="Grafik 13" descr="Volltreffer Silhouette">
            <a:extLst>
              <a:ext uri="{FF2B5EF4-FFF2-40B4-BE49-F238E27FC236}">
                <a16:creationId xmlns:a16="http://schemas.microsoft.com/office/drawing/2014/main" id="{30C9661D-9C97-460A-A86E-4DA79BE69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051" y="2721345"/>
            <a:ext cx="589800" cy="589800"/>
          </a:xfrm>
          <a:prstGeom prst="rect">
            <a:avLst/>
          </a:prstGeom>
        </p:spPr>
      </p:pic>
      <p:pic>
        <p:nvPicPr>
          <p:cNvPr id="15" name="Grafik 14" descr="Volltreffer Silhouette">
            <a:extLst>
              <a:ext uri="{FF2B5EF4-FFF2-40B4-BE49-F238E27FC236}">
                <a16:creationId xmlns:a16="http://schemas.microsoft.com/office/drawing/2014/main" id="{7366D11A-6362-4740-935E-40CCA1E28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679" y="3158884"/>
            <a:ext cx="589800" cy="589800"/>
          </a:xfrm>
          <a:prstGeom prst="rect">
            <a:avLst/>
          </a:prstGeom>
        </p:spPr>
      </p:pic>
      <p:pic>
        <p:nvPicPr>
          <p:cNvPr id="16" name="Grafik 15" descr="Volltreffer Silhouette">
            <a:extLst>
              <a:ext uri="{FF2B5EF4-FFF2-40B4-BE49-F238E27FC236}">
                <a16:creationId xmlns:a16="http://schemas.microsoft.com/office/drawing/2014/main" id="{EC445012-9F41-4C12-88AF-61D6AB509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36" y="4004491"/>
            <a:ext cx="589800" cy="589800"/>
          </a:xfrm>
          <a:prstGeom prst="rect">
            <a:avLst/>
          </a:prstGeom>
        </p:spPr>
      </p:pic>
      <p:pic>
        <p:nvPicPr>
          <p:cNvPr id="11" name="Grafik 10" descr="Volltreffer Silhouette">
            <a:extLst>
              <a:ext uri="{FF2B5EF4-FFF2-40B4-BE49-F238E27FC236}">
                <a16:creationId xmlns:a16="http://schemas.microsoft.com/office/drawing/2014/main" id="{0BB27974-D36B-411A-B210-07EEE83B0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512" y="5279440"/>
            <a:ext cx="589800" cy="5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0A0833A-EE25-4BAB-8F4B-FA43110362EC}"/>
              </a:ext>
            </a:extLst>
          </p:cNvPr>
          <p:cNvSpPr/>
          <p:nvPr/>
        </p:nvSpPr>
        <p:spPr>
          <a:xfrm>
            <a:off x="683568" y="1412776"/>
            <a:ext cx="806489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2"/>
                </a:solidFill>
              </a:rPr>
              <a:t>Feedbackrunden der </a:t>
            </a:r>
            <a:r>
              <a:rPr lang="de-DE" sz="2800" b="1" dirty="0" err="1">
                <a:solidFill>
                  <a:schemeClr val="tx2"/>
                </a:solidFill>
              </a:rPr>
              <a:t>Abteilungsbotschafter:innen</a:t>
            </a:r>
            <a:endParaRPr lang="de-DE" sz="2800" b="1" dirty="0">
              <a:solidFill>
                <a:schemeClr val="tx2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WAS: </a:t>
            </a:r>
            <a:r>
              <a:rPr lang="de-DE" sz="2400" dirty="0">
                <a:solidFill>
                  <a:schemeClr val="tx1"/>
                </a:solidFill>
              </a:rPr>
              <a:t>		1 Abteilungsversammlung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WANN: </a:t>
            </a:r>
            <a:r>
              <a:rPr lang="de-DE" sz="2400" dirty="0">
                <a:solidFill>
                  <a:schemeClr val="tx1"/>
                </a:solidFill>
              </a:rPr>
              <a:t>	Zwischen 01.06. und 08.07.2022, max. 1 h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WER:</a:t>
            </a:r>
            <a:r>
              <a:rPr lang="de-DE" sz="2400" dirty="0">
                <a:solidFill>
                  <a:schemeClr val="tx1"/>
                </a:solidFill>
              </a:rPr>
              <a:t> 		Alle Mitglieder der Abteilung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ZIEL: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Die Abteilungsbotschafter: innen informieren, was aus dem Feedback, das im Herbst gegeben wurde geworden ist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Die Mitglieder der Abteilung lernen die Vision, Mission und die Werte kennen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7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287736" y="1556792"/>
            <a:ext cx="8161542" cy="2472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3EDCFC0-31CA-4A30-A01C-88887404E2F7}"/>
              </a:ext>
            </a:extLst>
          </p:cNvPr>
          <p:cNvSpPr txBox="1">
            <a:spLocks/>
          </p:cNvSpPr>
          <p:nvPr/>
        </p:nvSpPr>
        <p:spPr>
          <a:xfrm>
            <a:off x="294660" y="1431585"/>
            <a:ext cx="8381795" cy="54852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/>
              <a:t>Seien.Sie.Dabei</a:t>
            </a:r>
            <a:r>
              <a:rPr lang="de-DE" sz="2800" dirty="0"/>
              <a:t>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A5147B-B4E0-4751-8142-DE209CCD857F}"/>
              </a:ext>
            </a:extLst>
          </p:cNvPr>
          <p:cNvSpPr/>
          <p:nvPr/>
        </p:nvSpPr>
        <p:spPr>
          <a:xfrm>
            <a:off x="294660" y="1431585"/>
            <a:ext cx="8521582" cy="5281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1D3F4B"/>
              </a:buClr>
            </a:pPr>
            <a:r>
              <a:rPr lang="de-DE" sz="3200" dirty="0">
                <a:solidFill>
                  <a:schemeClr val="tx1"/>
                </a:solidFill>
              </a:rPr>
              <a:t>Verwaltung4.0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Vision/Mission/Werte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8466303-35FF-42AF-A620-9121F73C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43" y="3960593"/>
            <a:ext cx="3779116" cy="2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2FC3A9-D138-49EF-8231-7B120BAA5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0"/>
          <a:stretch/>
        </p:blipFill>
        <p:spPr>
          <a:xfrm>
            <a:off x="971599" y="1196752"/>
            <a:ext cx="742969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-7600" y="1196752"/>
            <a:ext cx="8972088" cy="5281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algn="ctr"/>
            <a:endParaRPr lang="de-DE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1FCF066-9475-42B1-81D5-0C1312B774FA}"/>
              </a:ext>
            </a:extLst>
          </p:cNvPr>
          <p:cNvGraphicFramePr>
            <a:graphicFrameLocks noGrp="1"/>
          </p:cNvGraphicFramePr>
          <p:nvPr/>
        </p:nvGraphicFramePr>
        <p:xfrm>
          <a:off x="382859" y="2060848"/>
          <a:ext cx="8147555" cy="456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35">
                  <a:extLst>
                    <a:ext uri="{9D8B030D-6E8A-4147-A177-3AD203B41FA5}">
                      <a16:colId xmlns:a16="http://schemas.microsoft.com/office/drawing/2014/main" val="2190568749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151024140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2458816910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14229938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453912151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515250741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19068984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93428311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56334674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355989883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58586980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220249282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4017290843"/>
                    </a:ext>
                  </a:extLst>
                </a:gridCol>
              </a:tblGrid>
              <a:tr h="704278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02/21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03/21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04/21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05/21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07/21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08/21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1089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5057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25379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0515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77821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244197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862838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28589"/>
                  </a:ext>
                </a:extLst>
              </a:tr>
            </a:tbl>
          </a:graphicData>
        </a:graphic>
      </p:graphicFrame>
      <p:sp>
        <p:nvSpPr>
          <p:cNvPr id="10" name="Raute 9">
            <a:extLst>
              <a:ext uri="{FF2B5EF4-FFF2-40B4-BE49-F238E27FC236}">
                <a16:creationId xmlns:a16="http://schemas.microsoft.com/office/drawing/2014/main" id="{4B6FBC85-1D02-4DED-AA31-D6EDA24B4C52}"/>
              </a:ext>
            </a:extLst>
          </p:cNvPr>
          <p:cNvSpPr/>
          <p:nvPr/>
        </p:nvSpPr>
        <p:spPr>
          <a:xfrm>
            <a:off x="1328667" y="2887666"/>
            <a:ext cx="216024" cy="266824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ACFDFDFA-06A1-4BDA-A517-5775E825CECB}"/>
              </a:ext>
            </a:extLst>
          </p:cNvPr>
          <p:cNvSpPr/>
          <p:nvPr/>
        </p:nvSpPr>
        <p:spPr>
          <a:xfrm>
            <a:off x="1638181" y="3413954"/>
            <a:ext cx="2429763" cy="35724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BD66FDA-E2D5-40D3-A714-B0C83991E404}"/>
              </a:ext>
            </a:extLst>
          </p:cNvPr>
          <p:cNvSpPr/>
          <p:nvPr/>
        </p:nvSpPr>
        <p:spPr>
          <a:xfrm>
            <a:off x="152690" y="2836743"/>
            <a:ext cx="1084192" cy="372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453C3FB-6D8B-4B50-A814-F9AB6A6FA655}"/>
              </a:ext>
            </a:extLst>
          </p:cNvPr>
          <p:cNvSpPr/>
          <p:nvPr/>
        </p:nvSpPr>
        <p:spPr>
          <a:xfrm>
            <a:off x="152690" y="3413953"/>
            <a:ext cx="1073224" cy="372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Konzept/Angeb.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1A5BD82-A5F2-47E6-B7ED-492E5EEE2346}"/>
              </a:ext>
            </a:extLst>
          </p:cNvPr>
          <p:cNvSpPr/>
          <p:nvPr/>
        </p:nvSpPr>
        <p:spPr>
          <a:xfrm>
            <a:off x="152691" y="3956377"/>
            <a:ext cx="1084191" cy="3879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Kick-off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8C7DC3A-6EF1-44C0-82B1-53FD94829C42}"/>
              </a:ext>
            </a:extLst>
          </p:cNvPr>
          <p:cNvSpPr/>
          <p:nvPr/>
        </p:nvSpPr>
        <p:spPr>
          <a:xfrm>
            <a:off x="152691" y="4480901"/>
            <a:ext cx="1073226" cy="3879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WS </a:t>
            </a:r>
            <a:r>
              <a:rPr lang="de-DE" sz="1400" b="1" dirty="0" err="1">
                <a:solidFill>
                  <a:schemeClr val="tx1"/>
                </a:solidFill>
              </a:rPr>
              <a:t>selekt</a:t>
            </a:r>
            <a:r>
              <a:rPr lang="de-DE" sz="1400" b="1" dirty="0">
                <a:solidFill>
                  <a:schemeClr val="tx1"/>
                </a:solidFill>
              </a:rPr>
              <a:t>. MA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894ECF8-BCC3-45A0-B4C3-EBDD84DAF2D0}"/>
              </a:ext>
            </a:extLst>
          </p:cNvPr>
          <p:cNvSpPr/>
          <p:nvPr/>
        </p:nvSpPr>
        <p:spPr>
          <a:xfrm>
            <a:off x="152691" y="5036336"/>
            <a:ext cx="1084192" cy="4232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Feedback aus Abt.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741162A-798F-4E16-8EE9-E14391CC1815}"/>
              </a:ext>
            </a:extLst>
          </p:cNvPr>
          <p:cNvSpPr/>
          <p:nvPr/>
        </p:nvSpPr>
        <p:spPr>
          <a:xfrm>
            <a:off x="152690" y="5577964"/>
            <a:ext cx="1114100" cy="4736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WS sel. MA/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Online </a:t>
            </a:r>
            <a:r>
              <a:rPr lang="de-DE" sz="1400" b="1" dirty="0" err="1">
                <a:solidFill>
                  <a:schemeClr val="tx1"/>
                </a:solidFill>
              </a:rPr>
              <a:t>Surv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5E00DC6-D18B-46C0-A535-EC1C48A52245}"/>
              </a:ext>
            </a:extLst>
          </p:cNvPr>
          <p:cNvSpPr/>
          <p:nvPr/>
        </p:nvSpPr>
        <p:spPr>
          <a:xfrm>
            <a:off x="179512" y="6176473"/>
            <a:ext cx="1087278" cy="4118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Roll out </a:t>
            </a:r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id="{186F732D-F248-4F26-B858-1E9BE50D4D65}"/>
              </a:ext>
            </a:extLst>
          </p:cNvPr>
          <p:cNvSpPr/>
          <p:nvPr/>
        </p:nvSpPr>
        <p:spPr>
          <a:xfrm>
            <a:off x="4335338" y="3922782"/>
            <a:ext cx="854208" cy="382539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K, AL</a:t>
            </a:r>
          </a:p>
        </p:txBody>
      </p:sp>
      <p:sp>
        <p:nvSpPr>
          <p:cNvPr id="35" name="Pfeil: Fünfeck 34">
            <a:extLst>
              <a:ext uri="{FF2B5EF4-FFF2-40B4-BE49-F238E27FC236}">
                <a16:creationId xmlns:a16="http://schemas.microsoft.com/office/drawing/2014/main" id="{11E7FFF9-2F92-4999-9167-744D402F138A}"/>
              </a:ext>
            </a:extLst>
          </p:cNvPr>
          <p:cNvSpPr/>
          <p:nvPr/>
        </p:nvSpPr>
        <p:spPr>
          <a:xfrm>
            <a:off x="6883381" y="5052131"/>
            <a:ext cx="784963" cy="37428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M/V</a:t>
            </a:r>
          </a:p>
        </p:txBody>
      </p:sp>
      <p:sp>
        <p:nvSpPr>
          <p:cNvPr id="37" name="Pfeil: Fünfeck 36">
            <a:extLst>
              <a:ext uri="{FF2B5EF4-FFF2-40B4-BE49-F238E27FC236}">
                <a16:creationId xmlns:a16="http://schemas.microsoft.com/office/drawing/2014/main" id="{4E6B0598-AB8E-45BB-B137-6E118301B622}"/>
              </a:ext>
            </a:extLst>
          </p:cNvPr>
          <p:cNvSpPr/>
          <p:nvPr/>
        </p:nvSpPr>
        <p:spPr>
          <a:xfrm>
            <a:off x="6588224" y="4467091"/>
            <a:ext cx="521600" cy="42327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M/V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13CCA67B-3F45-400F-A0D3-5DB60F4E21ED}"/>
              </a:ext>
            </a:extLst>
          </p:cNvPr>
          <p:cNvSpPr txBox="1">
            <a:spLocks/>
          </p:cNvSpPr>
          <p:nvPr/>
        </p:nvSpPr>
        <p:spPr>
          <a:xfrm>
            <a:off x="294660" y="1431585"/>
            <a:ext cx="8381795" cy="54852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Unsere Reise zur Vision/Mission/Werte</a:t>
            </a:r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A188E589-2616-4024-9064-8815E22EA4F0}"/>
              </a:ext>
            </a:extLst>
          </p:cNvPr>
          <p:cNvSpPr/>
          <p:nvPr/>
        </p:nvSpPr>
        <p:spPr>
          <a:xfrm>
            <a:off x="7506784" y="4495765"/>
            <a:ext cx="521600" cy="42327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M/V</a:t>
            </a:r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45DC7B33-EBF8-4E0E-9DC3-B4370066EAEE}"/>
              </a:ext>
            </a:extLst>
          </p:cNvPr>
          <p:cNvSpPr/>
          <p:nvPr/>
        </p:nvSpPr>
        <p:spPr>
          <a:xfrm>
            <a:off x="8100507" y="4495765"/>
            <a:ext cx="825380" cy="42327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solidFill>
                  <a:schemeClr val="bg1"/>
                </a:solidFill>
              </a:rPr>
              <a:t>Graphic</a:t>
            </a:r>
            <a:r>
              <a:rPr lang="de-DE" sz="1000" dirty="0">
                <a:solidFill>
                  <a:schemeClr val="bg1"/>
                </a:solidFill>
              </a:rPr>
              <a:t> Recording</a:t>
            </a:r>
          </a:p>
        </p:txBody>
      </p:sp>
      <p:pic>
        <p:nvPicPr>
          <p:cNvPr id="8" name="Grafik 7" descr="Browserfenster">
            <a:extLst>
              <a:ext uri="{FF2B5EF4-FFF2-40B4-BE49-F238E27FC236}">
                <a16:creationId xmlns:a16="http://schemas.microsoft.com/office/drawing/2014/main" id="{81E741A2-70C2-4001-8C6C-5000736D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7077" y="3768709"/>
            <a:ext cx="1073223" cy="107322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7CDB829-9429-4644-A678-96C3869AD0A1}"/>
              </a:ext>
            </a:extLst>
          </p:cNvPr>
          <p:cNvSpPr/>
          <p:nvPr/>
        </p:nvSpPr>
        <p:spPr>
          <a:xfrm>
            <a:off x="5820407" y="4126609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30.09.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2021</a:t>
            </a:r>
          </a:p>
        </p:txBody>
      </p:sp>
      <p:pic>
        <p:nvPicPr>
          <p:cNvPr id="30" name="Grafik 29" descr="Browserfenster">
            <a:extLst>
              <a:ext uri="{FF2B5EF4-FFF2-40B4-BE49-F238E27FC236}">
                <a16:creationId xmlns:a16="http://schemas.microsoft.com/office/drawing/2014/main" id="{85EF426D-FA93-445F-A27C-F1DFBC6B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718" y="3796976"/>
            <a:ext cx="1073223" cy="1008046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21998CA4-0799-4AB1-B5BB-B9884D2964F4}"/>
              </a:ext>
            </a:extLst>
          </p:cNvPr>
          <p:cNvSpPr/>
          <p:nvPr/>
        </p:nvSpPr>
        <p:spPr>
          <a:xfrm>
            <a:off x="6916048" y="4126609"/>
            <a:ext cx="788981" cy="447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25.11. + 16.12.21</a:t>
            </a:r>
          </a:p>
        </p:txBody>
      </p:sp>
      <p:pic>
        <p:nvPicPr>
          <p:cNvPr id="36" name="Grafik 35" descr="Browserfenster">
            <a:extLst>
              <a:ext uri="{FF2B5EF4-FFF2-40B4-BE49-F238E27FC236}">
                <a16:creationId xmlns:a16="http://schemas.microsoft.com/office/drawing/2014/main" id="{57901B64-C672-4039-BF94-C3F43ABC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343" y="3114456"/>
            <a:ext cx="1073223" cy="1073223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AB39959B-062A-4038-97F0-D1C03C8AC250}"/>
              </a:ext>
            </a:extLst>
          </p:cNvPr>
          <p:cNvSpPr/>
          <p:nvPr/>
        </p:nvSpPr>
        <p:spPr>
          <a:xfrm>
            <a:off x="3787673" y="3472356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18.06.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6C21443-C1F4-441A-AAD3-2F209EF90A12}"/>
              </a:ext>
            </a:extLst>
          </p:cNvPr>
          <p:cNvCxnSpPr>
            <a:cxnSpLocks/>
          </p:cNvCxnSpPr>
          <p:nvPr/>
        </p:nvCxnSpPr>
        <p:spPr>
          <a:xfrm>
            <a:off x="6986247" y="4831374"/>
            <a:ext cx="193776" cy="1944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C051459-7FB1-409F-94D2-DCB2AAEF7B7C}"/>
              </a:ext>
            </a:extLst>
          </p:cNvPr>
          <p:cNvCxnSpPr>
            <a:cxnSpLocks/>
          </p:cNvCxnSpPr>
          <p:nvPr/>
        </p:nvCxnSpPr>
        <p:spPr>
          <a:xfrm flipV="1">
            <a:off x="7236296" y="4725144"/>
            <a:ext cx="270488" cy="31119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Häkchen">
            <a:extLst>
              <a:ext uri="{FF2B5EF4-FFF2-40B4-BE49-F238E27FC236}">
                <a16:creationId xmlns:a16="http://schemas.microsoft.com/office/drawing/2014/main" id="{FF6DB93F-AFA5-4379-AFBF-BE00A60FE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9350" y="3139650"/>
            <a:ext cx="430128" cy="430128"/>
          </a:xfrm>
          <a:prstGeom prst="rect">
            <a:avLst/>
          </a:prstGeom>
        </p:spPr>
      </p:pic>
      <p:pic>
        <p:nvPicPr>
          <p:cNvPr id="34" name="Grafik 33" descr="Häkchen">
            <a:extLst>
              <a:ext uri="{FF2B5EF4-FFF2-40B4-BE49-F238E27FC236}">
                <a16:creationId xmlns:a16="http://schemas.microsoft.com/office/drawing/2014/main" id="{67A9CA3F-371A-4A0D-952C-843F20DF1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1480" y="3720202"/>
            <a:ext cx="430128" cy="430128"/>
          </a:xfrm>
          <a:prstGeom prst="rect">
            <a:avLst/>
          </a:prstGeom>
        </p:spPr>
      </p:pic>
      <p:pic>
        <p:nvPicPr>
          <p:cNvPr id="29" name="Grafik 28" descr="Häkchen">
            <a:extLst>
              <a:ext uri="{FF2B5EF4-FFF2-40B4-BE49-F238E27FC236}">
                <a16:creationId xmlns:a16="http://schemas.microsoft.com/office/drawing/2014/main" id="{819D7792-6A03-46C7-8348-6E84A3DDC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8248" y="3803595"/>
            <a:ext cx="430128" cy="430128"/>
          </a:xfrm>
          <a:prstGeom prst="rect">
            <a:avLst/>
          </a:prstGeom>
        </p:spPr>
      </p:pic>
      <p:pic>
        <p:nvPicPr>
          <p:cNvPr id="31" name="Grafik 30" descr="Häkchen">
            <a:extLst>
              <a:ext uri="{FF2B5EF4-FFF2-40B4-BE49-F238E27FC236}">
                <a16:creationId xmlns:a16="http://schemas.microsoft.com/office/drawing/2014/main" id="{CFC79230-C508-4D76-91FB-1B7A3B480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7229" y="4085935"/>
            <a:ext cx="430128" cy="4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Browserfenster">
            <a:extLst>
              <a:ext uri="{FF2B5EF4-FFF2-40B4-BE49-F238E27FC236}">
                <a16:creationId xmlns:a16="http://schemas.microsoft.com/office/drawing/2014/main" id="{2D025528-9351-405B-BEBB-6463D23C8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9905" y="3097065"/>
            <a:ext cx="1073223" cy="10732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-7600" y="1196752"/>
            <a:ext cx="8972088" cy="5281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algn="ctr"/>
            <a:endParaRPr lang="de-DE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1FCF066-9475-42B1-81D5-0C1312B774FA}"/>
              </a:ext>
            </a:extLst>
          </p:cNvPr>
          <p:cNvGraphicFramePr>
            <a:graphicFrameLocks noGrp="1"/>
          </p:cNvGraphicFramePr>
          <p:nvPr/>
        </p:nvGraphicFramePr>
        <p:xfrm>
          <a:off x="382859" y="2060848"/>
          <a:ext cx="8147555" cy="456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35">
                  <a:extLst>
                    <a:ext uri="{9D8B030D-6E8A-4147-A177-3AD203B41FA5}">
                      <a16:colId xmlns:a16="http://schemas.microsoft.com/office/drawing/2014/main" val="2190568749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151024140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2458816910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14229938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453912151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515250741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19068984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93428311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563346747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3355989883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158586980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2202492824"/>
                    </a:ext>
                  </a:extLst>
                </a:gridCol>
                <a:gridCol w="626735">
                  <a:extLst>
                    <a:ext uri="{9D8B030D-6E8A-4147-A177-3AD203B41FA5}">
                      <a16:colId xmlns:a16="http://schemas.microsoft.com/office/drawing/2014/main" val="4017290843"/>
                    </a:ext>
                  </a:extLst>
                </a:gridCol>
              </a:tblGrid>
              <a:tr h="704278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02/22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03/22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04/22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05/22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08/22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1089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5057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25379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0515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77821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244197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862838"/>
                  </a:ext>
                </a:extLst>
              </a:tr>
              <a:tr h="551799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28589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6BD66FDA-E2D5-40D3-A714-B0C83991E404}"/>
              </a:ext>
            </a:extLst>
          </p:cNvPr>
          <p:cNvSpPr/>
          <p:nvPr/>
        </p:nvSpPr>
        <p:spPr>
          <a:xfrm>
            <a:off x="152690" y="2836743"/>
            <a:ext cx="1084192" cy="372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Start Prozess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453C3FB-6D8B-4B50-A814-F9AB6A6FA655}"/>
              </a:ext>
            </a:extLst>
          </p:cNvPr>
          <p:cNvSpPr/>
          <p:nvPr/>
        </p:nvSpPr>
        <p:spPr>
          <a:xfrm>
            <a:off x="152690" y="3413953"/>
            <a:ext cx="1073224" cy="372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Umfrage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1A5BD82-A5F2-47E6-B7ED-492E5EEE2346}"/>
              </a:ext>
            </a:extLst>
          </p:cNvPr>
          <p:cNvSpPr/>
          <p:nvPr/>
        </p:nvSpPr>
        <p:spPr>
          <a:xfrm>
            <a:off x="152691" y="3956377"/>
            <a:ext cx="1084191" cy="3879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WS </a:t>
            </a:r>
            <a:r>
              <a:rPr lang="de-DE" sz="1400" b="1" dirty="0" err="1">
                <a:solidFill>
                  <a:schemeClr val="tx1"/>
                </a:solidFill>
              </a:rPr>
              <a:t>motv</a:t>
            </a:r>
            <a:r>
              <a:rPr lang="de-DE" sz="1400" b="1" dirty="0">
                <a:solidFill>
                  <a:schemeClr val="tx1"/>
                </a:solidFill>
              </a:rPr>
              <a:t>. MA+AL+K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8C7DC3A-6EF1-44C0-82B1-53FD94829C42}"/>
              </a:ext>
            </a:extLst>
          </p:cNvPr>
          <p:cNvSpPr/>
          <p:nvPr/>
        </p:nvSpPr>
        <p:spPr>
          <a:xfrm>
            <a:off x="152691" y="4480901"/>
            <a:ext cx="1073226" cy="3879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WS mit allen MA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894ECF8-BCC3-45A0-B4C3-EBDD84DAF2D0}"/>
              </a:ext>
            </a:extLst>
          </p:cNvPr>
          <p:cNvSpPr/>
          <p:nvPr/>
        </p:nvSpPr>
        <p:spPr>
          <a:xfrm>
            <a:off x="152691" y="5036336"/>
            <a:ext cx="1084192" cy="4232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Vorbereitung/ Komm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741162A-798F-4E16-8EE9-E14391CC1815}"/>
              </a:ext>
            </a:extLst>
          </p:cNvPr>
          <p:cNvSpPr/>
          <p:nvPr/>
        </p:nvSpPr>
        <p:spPr>
          <a:xfrm>
            <a:off x="152690" y="5577964"/>
            <a:ext cx="1114100" cy="4736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Roll- out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Kom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5E00DC6-D18B-46C0-A535-EC1C48A52245}"/>
              </a:ext>
            </a:extLst>
          </p:cNvPr>
          <p:cNvSpPr/>
          <p:nvPr/>
        </p:nvSpPr>
        <p:spPr>
          <a:xfrm>
            <a:off x="179512" y="6176473"/>
            <a:ext cx="1087278" cy="4118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4C7E9566-8F5A-4637-9506-9CBF868FD651}"/>
              </a:ext>
            </a:extLst>
          </p:cNvPr>
          <p:cNvSpPr/>
          <p:nvPr/>
        </p:nvSpPr>
        <p:spPr>
          <a:xfrm>
            <a:off x="1259632" y="3422314"/>
            <a:ext cx="72008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Werte</a:t>
            </a:r>
          </a:p>
        </p:txBody>
      </p:sp>
      <p:pic>
        <p:nvPicPr>
          <p:cNvPr id="16" name="Grafik 15" descr="Browserfenster">
            <a:extLst>
              <a:ext uri="{FF2B5EF4-FFF2-40B4-BE49-F238E27FC236}">
                <a16:creationId xmlns:a16="http://schemas.microsoft.com/office/drawing/2014/main" id="{8983549D-0728-4391-B68E-2B52100D1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2539676"/>
            <a:ext cx="1073223" cy="107322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938EDEF-1AFA-41DC-9B5A-B7C6C0C3994B}"/>
              </a:ext>
            </a:extLst>
          </p:cNvPr>
          <p:cNvSpPr/>
          <p:nvPr/>
        </p:nvSpPr>
        <p:spPr>
          <a:xfrm>
            <a:off x="1268946" y="2897576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24.01. – 02.02.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CB23F202-A496-4FBF-A3B0-0569789D804E}"/>
              </a:ext>
            </a:extLst>
          </p:cNvPr>
          <p:cNvSpPr/>
          <p:nvPr/>
        </p:nvSpPr>
        <p:spPr>
          <a:xfrm>
            <a:off x="1763688" y="3976368"/>
            <a:ext cx="72008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Werte</a:t>
            </a:r>
          </a:p>
        </p:txBody>
      </p:sp>
      <p:pic>
        <p:nvPicPr>
          <p:cNvPr id="19" name="Grafik 18" descr="Browserfenster">
            <a:extLst>
              <a:ext uri="{FF2B5EF4-FFF2-40B4-BE49-F238E27FC236}">
                <a16:creationId xmlns:a16="http://schemas.microsoft.com/office/drawing/2014/main" id="{C92E1F52-FD96-430D-A0B9-8BC5D9525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672" y="3093730"/>
            <a:ext cx="1073223" cy="1073223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FDEA252-0AC9-4689-80B7-18DFB5D3F2DA}"/>
              </a:ext>
            </a:extLst>
          </p:cNvPr>
          <p:cNvSpPr/>
          <p:nvPr/>
        </p:nvSpPr>
        <p:spPr>
          <a:xfrm>
            <a:off x="1773002" y="3451630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10.02./ </a:t>
            </a:r>
            <a:r>
              <a:rPr lang="de-DE" sz="1400" dirty="0">
                <a:solidFill>
                  <a:schemeClr val="tx1"/>
                </a:solidFill>
              </a:rPr>
              <a:t>15.02.</a:t>
            </a:r>
          </a:p>
        </p:txBody>
      </p:sp>
      <p:sp>
        <p:nvSpPr>
          <p:cNvPr id="21" name="Pfeil: Fünfeck 20">
            <a:extLst>
              <a:ext uri="{FF2B5EF4-FFF2-40B4-BE49-F238E27FC236}">
                <a16:creationId xmlns:a16="http://schemas.microsoft.com/office/drawing/2014/main" id="{1B5468D2-E661-487E-974A-1A65547F93B8}"/>
              </a:ext>
            </a:extLst>
          </p:cNvPr>
          <p:cNvSpPr/>
          <p:nvPr/>
        </p:nvSpPr>
        <p:spPr>
          <a:xfrm>
            <a:off x="2194225" y="4901289"/>
            <a:ext cx="72008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Werte</a:t>
            </a:r>
          </a:p>
        </p:txBody>
      </p:sp>
      <p:pic>
        <p:nvPicPr>
          <p:cNvPr id="22" name="Grafik 21" descr="Browserfenster">
            <a:extLst>
              <a:ext uri="{FF2B5EF4-FFF2-40B4-BE49-F238E27FC236}">
                <a16:creationId xmlns:a16="http://schemas.microsoft.com/office/drawing/2014/main" id="{45F00EB7-CE92-4B51-92C6-537204823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0209" y="4018651"/>
            <a:ext cx="1073223" cy="1073223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B38D139-82AF-445B-9A04-534055786369}"/>
              </a:ext>
            </a:extLst>
          </p:cNvPr>
          <p:cNvSpPr/>
          <p:nvPr/>
        </p:nvSpPr>
        <p:spPr>
          <a:xfrm>
            <a:off x="2203539" y="4376551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24.02.</a:t>
            </a:r>
          </a:p>
        </p:txBody>
      </p:sp>
      <p:sp>
        <p:nvSpPr>
          <p:cNvPr id="24" name="Pfeil: Fünfeck 23">
            <a:extLst>
              <a:ext uri="{FF2B5EF4-FFF2-40B4-BE49-F238E27FC236}">
                <a16:creationId xmlns:a16="http://schemas.microsoft.com/office/drawing/2014/main" id="{7B58AF64-4501-4DC8-B6EA-401C267ED37C}"/>
              </a:ext>
            </a:extLst>
          </p:cNvPr>
          <p:cNvSpPr/>
          <p:nvPr/>
        </p:nvSpPr>
        <p:spPr>
          <a:xfrm>
            <a:off x="2914305" y="5816250"/>
            <a:ext cx="2449783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V/M/Werte</a:t>
            </a:r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4F5FFA1A-939D-432E-BB72-917A9F81846A}"/>
              </a:ext>
            </a:extLst>
          </p:cNvPr>
          <p:cNvSpPr/>
          <p:nvPr/>
        </p:nvSpPr>
        <p:spPr>
          <a:xfrm>
            <a:off x="6084168" y="6128901"/>
            <a:ext cx="180020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Verankerung</a:t>
            </a:r>
          </a:p>
        </p:txBody>
      </p:sp>
      <p:sp>
        <p:nvSpPr>
          <p:cNvPr id="27" name="Pfeil: Fünfeck 26">
            <a:extLst>
              <a:ext uri="{FF2B5EF4-FFF2-40B4-BE49-F238E27FC236}">
                <a16:creationId xmlns:a16="http://schemas.microsoft.com/office/drawing/2014/main" id="{9D5319D4-B0E2-4291-93D4-8AC88A502F3D}"/>
              </a:ext>
            </a:extLst>
          </p:cNvPr>
          <p:cNvSpPr/>
          <p:nvPr/>
        </p:nvSpPr>
        <p:spPr>
          <a:xfrm>
            <a:off x="4408571" y="3944042"/>
            <a:ext cx="72008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HF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687CC4D-52B0-455B-9094-DFB939318B97}"/>
              </a:ext>
            </a:extLst>
          </p:cNvPr>
          <p:cNvSpPr/>
          <p:nvPr/>
        </p:nvSpPr>
        <p:spPr>
          <a:xfrm>
            <a:off x="4428910" y="3449035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24.06.</a:t>
            </a:r>
          </a:p>
        </p:txBody>
      </p:sp>
      <p:pic>
        <p:nvPicPr>
          <p:cNvPr id="31" name="Grafik 30" descr="Browserfenster">
            <a:extLst>
              <a:ext uri="{FF2B5EF4-FFF2-40B4-BE49-F238E27FC236}">
                <a16:creationId xmlns:a16="http://schemas.microsoft.com/office/drawing/2014/main" id="{3DBCD8AB-7F42-4446-ADE5-B6D3DF6D7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403" y="3082313"/>
            <a:ext cx="1073223" cy="1073223"/>
          </a:xfrm>
          <a:prstGeom prst="rect">
            <a:avLst/>
          </a:prstGeom>
        </p:spPr>
      </p:pic>
      <p:sp>
        <p:nvSpPr>
          <p:cNvPr id="32" name="Pfeil: Fünfeck 31">
            <a:extLst>
              <a:ext uri="{FF2B5EF4-FFF2-40B4-BE49-F238E27FC236}">
                <a16:creationId xmlns:a16="http://schemas.microsoft.com/office/drawing/2014/main" id="{3DCAA792-CBE7-4777-A431-72CA456D8E85}"/>
              </a:ext>
            </a:extLst>
          </p:cNvPr>
          <p:cNvSpPr/>
          <p:nvPr/>
        </p:nvSpPr>
        <p:spPr>
          <a:xfrm>
            <a:off x="6811145" y="3965250"/>
            <a:ext cx="720080" cy="349054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Review</a:t>
            </a:r>
          </a:p>
        </p:txBody>
      </p:sp>
      <p:pic>
        <p:nvPicPr>
          <p:cNvPr id="33" name="Grafik 32" descr="Browserfenster">
            <a:extLst>
              <a:ext uri="{FF2B5EF4-FFF2-40B4-BE49-F238E27FC236}">
                <a16:creationId xmlns:a16="http://schemas.microsoft.com/office/drawing/2014/main" id="{52A469BC-20AE-4B5D-B798-B26AE5A14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9" y="3092772"/>
            <a:ext cx="1073223" cy="1073223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D0812B36-BB90-4259-9D3B-2F512559AF7D}"/>
              </a:ext>
            </a:extLst>
          </p:cNvPr>
          <p:cNvSpPr/>
          <p:nvPr/>
        </p:nvSpPr>
        <p:spPr>
          <a:xfrm>
            <a:off x="6812251" y="3413953"/>
            <a:ext cx="788981" cy="484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06.10.</a:t>
            </a:r>
          </a:p>
        </p:txBody>
      </p:sp>
      <p:sp>
        <p:nvSpPr>
          <p:cNvPr id="36" name="Pfeil: Fünfeck 35">
            <a:extLst>
              <a:ext uri="{FF2B5EF4-FFF2-40B4-BE49-F238E27FC236}">
                <a16:creationId xmlns:a16="http://schemas.microsoft.com/office/drawing/2014/main" id="{C5ECB982-C04A-4114-B4F1-72582936A435}"/>
              </a:ext>
            </a:extLst>
          </p:cNvPr>
          <p:cNvSpPr/>
          <p:nvPr/>
        </p:nvSpPr>
        <p:spPr>
          <a:xfrm>
            <a:off x="3066362" y="5206505"/>
            <a:ext cx="1643360" cy="598759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Feedback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Schleifen durch </a:t>
            </a:r>
            <a:r>
              <a:rPr lang="de-DE" sz="1100" dirty="0" err="1">
                <a:solidFill>
                  <a:schemeClr val="bg1"/>
                </a:solidFill>
              </a:rPr>
              <a:t>Abteilungsbotschafter:innen</a:t>
            </a: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35" name="Grafik 34" descr="Häkchen">
            <a:extLst>
              <a:ext uri="{FF2B5EF4-FFF2-40B4-BE49-F238E27FC236}">
                <a16:creationId xmlns:a16="http://schemas.microsoft.com/office/drawing/2014/main" id="{8030EE78-7786-45E8-9016-B660BCD11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8258" y="2764039"/>
            <a:ext cx="430128" cy="430128"/>
          </a:xfrm>
          <a:prstGeom prst="rect">
            <a:avLst/>
          </a:prstGeom>
        </p:spPr>
      </p:pic>
      <p:pic>
        <p:nvPicPr>
          <p:cNvPr id="37" name="Grafik 36" descr="Häkchen">
            <a:extLst>
              <a:ext uri="{FF2B5EF4-FFF2-40B4-BE49-F238E27FC236}">
                <a16:creationId xmlns:a16="http://schemas.microsoft.com/office/drawing/2014/main" id="{F748E006-1F76-4342-B49D-7DEBD7431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493" y="3397835"/>
            <a:ext cx="430128" cy="430128"/>
          </a:xfrm>
          <a:prstGeom prst="rect">
            <a:avLst/>
          </a:prstGeom>
        </p:spPr>
      </p:pic>
      <p:pic>
        <p:nvPicPr>
          <p:cNvPr id="38" name="Grafik 37" descr="Häkchen">
            <a:extLst>
              <a:ext uri="{FF2B5EF4-FFF2-40B4-BE49-F238E27FC236}">
                <a16:creationId xmlns:a16="http://schemas.microsoft.com/office/drawing/2014/main" id="{67B71A89-0224-41C7-8270-09291E11B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0803" y="4319421"/>
            <a:ext cx="430128" cy="430128"/>
          </a:xfrm>
          <a:prstGeom prst="rect">
            <a:avLst/>
          </a:prstGeom>
        </p:spPr>
      </p:pic>
      <p:sp>
        <p:nvSpPr>
          <p:cNvPr id="45" name="Textplatzhalter 1">
            <a:extLst>
              <a:ext uri="{FF2B5EF4-FFF2-40B4-BE49-F238E27FC236}">
                <a16:creationId xmlns:a16="http://schemas.microsoft.com/office/drawing/2014/main" id="{AB22DA2F-9EF0-4763-95AF-949637A7C38E}"/>
              </a:ext>
            </a:extLst>
          </p:cNvPr>
          <p:cNvSpPr txBox="1">
            <a:spLocks/>
          </p:cNvSpPr>
          <p:nvPr/>
        </p:nvSpPr>
        <p:spPr>
          <a:xfrm>
            <a:off x="294660" y="1431585"/>
            <a:ext cx="8381795" cy="54852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Unsere Reise zur Vision/Mission/Werte</a:t>
            </a:r>
          </a:p>
        </p:txBody>
      </p:sp>
    </p:spTree>
    <p:extLst>
      <p:ext uri="{BB962C8B-B14F-4D97-AF65-F5344CB8AC3E}">
        <p14:creationId xmlns:p14="http://schemas.microsoft.com/office/powerpoint/2010/main" val="254066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79A9FF-F498-460C-9481-12A42CBC037D}"/>
              </a:ext>
            </a:extLst>
          </p:cNvPr>
          <p:cNvSpPr/>
          <p:nvPr/>
        </p:nvSpPr>
        <p:spPr>
          <a:xfrm>
            <a:off x="-7600" y="1196752"/>
            <a:ext cx="8972088" cy="5281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2000" b="1" dirty="0">
                <a:solidFill>
                  <a:schemeClr val="tx1"/>
                </a:solidFill>
              </a:rPr>
            </a:b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algn="ctr"/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072308-3241-4488-9D81-8C20CAD1B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196752"/>
            <a:ext cx="802838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38FBFF-735A-48E3-94AA-A5275DF47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67" y="764704"/>
            <a:ext cx="4133665" cy="57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F3AA9C-D3F5-4AD1-AFE0-DC08D118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" y="0"/>
            <a:ext cx="9197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9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8975B4-6154-4081-8C9A-F3735F3E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3201" r="25588" b="33200"/>
          <a:stretch/>
        </p:blipFill>
        <p:spPr>
          <a:xfrm>
            <a:off x="827584" y="1268760"/>
            <a:ext cx="6912768" cy="535182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A15DF6C-D69F-4119-8F94-E5FA80FF0EA1}"/>
              </a:ext>
            </a:extLst>
          </p:cNvPr>
          <p:cNvSpPr/>
          <p:nvPr/>
        </p:nvSpPr>
        <p:spPr>
          <a:xfrm>
            <a:off x="5711899" y="476672"/>
            <a:ext cx="341987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Feedback in </a:t>
            </a:r>
            <a:r>
              <a:rPr lang="de-DE" sz="2800" b="1" dirty="0" err="1"/>
              <a:t>Slido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2806619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Bildschirmpräsentation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Frutiger Next LT W1G</vt:lpstr>
      <vt:lpstr>Verdana</vt:lpstr>
      <vt:lpstr>Wingdings</vt:lpstr>
      <vt:lpstr>Larissa-Design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Martina Fischer</dc:creator>
  <cp:lastModifiedBy>Martina Stelzl</cp:lastModifiedBy>
  <cp:revision>238</cp:revision>
  <dcterms:modified xsi:type="dcterms:W3CDTF">2022-07-07T13:01:32Z</dcterms:modified>
</cp:coreProperties>
</file>